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6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02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640080"/>
            <a:ext cx="2377440" cy="237744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669280" y="2194560"/>
            <a:ext cx="2011680" cy="2011680"/>
          </a:xfrm>
          <a:prstGeom prst="ellipse">
            <a:avLst/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640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FD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Booklet Penerimaan Santri Baru  |  Jenjang SMP &amp; SMA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5212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Pondok Pesantren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Tahfidzul Qur'an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Al-Madinah Al-Kamilah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10896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 err="1">
                <a:solidFill>
                  <a:srgbClr val="FFD9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Menghafal</a:t>
            </a:r>
            <a:r>
              <a:rPr lang="en-US" sz="1600" dirty="0">
                <a:solidFill>
                  <a:srgbClr val="FFD9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dan </a:t>
            </a:r>
            <a:r>
              <a:rPr lang="en-US" sz="1600" dirty="0" err="1">
                <a:solidFill>
                  <a:srgbClr val="FFD9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membumikan</a:t>
            </a:r>
            <a:r>
              <a:rPr lang="en-US" sz="1600" dirty="0">
                <a:solidFill>
                  <a:srgbClr val="FFD9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Al-Qur'an, Menumbuhkan Akhlak, Mengembangkan Leadership.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4348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B8C7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Kecamatan Buduran, Kabupaten Sidoarjo  |  Santri Mukim &amp; Nonmukim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Daftar Isi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8046720" cy="685800"/>
          </a:xfrm>
          <a:prstGeom prst="roundRect">
            <a:avLst>
              <a:gd name="adj" fmla="val 10667"/>
            </a:avLst>
          </a:prstGeom>
          <a:solidFill>
            <a:srgbClr val="E8EEF7"/>
          </a:solidFill>
          <a:ln w="6350">
            <a:solidFill>
              <a:srgbClr val="E8EEF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463040"/>
            <a:ext cx="411480" cy="41148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417320" y="1417320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Filosofi &amp; Arah Pendidikan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709928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Mengapa Al-Qur'an, Akhlak, dan Leadership berjalan bersamaan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2148840"/>
            <a:ext cx="8046720" cy="685800"/>
          </a:xfrm>
          <a:prstGeom prst="roundRect">
            <a:avLst>
              <a:gd name="adj" fmla="val 10667"/>
            </a:avLst>
          </a:prstGeom>
          <a:solidFill>
            <a:srgbClr val="E8EEF7"/>
          </a:solidFill>
          <a:ln w="6350">
            <a:solidFill>
              <a:srgbClr val="E8EE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2286000"/>
            <a:ext cx="411480" cy="41148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417320" y="2240280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&amp; Kurikulum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532888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Tiga pilar pembinaan setiap hari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2971800"/>
            <a:ext cx="8046720" cy="685800"/>
          </a:xfrm>
          <a:prstGeom prst="roundRect">
            <a:avLst>
              <a:gd name="adj" fmla="val 10667"/>
            </a:avLst>
          </a:prstGeom>
          <a:solidFill>
            <a:srgbClr val="E8EEF7"/>
          </a:solidFill>
          <a:ln w="6350">
            <a:solidFill>
              <a:srgbClr val="E8EE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108960"/>
            <a:ext cx="411480" cy="41148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063240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 &amp; Capaian Lulusan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355848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 dibawa pulang setiap santri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3794760"/>
            <a:ext cx="8046720" cy="685800"/>
          </a:xfrm>
          <a:prstGeom prst="roundRect">
            <a:avLst>
              <a:gd name="adj" fmla="val 10667"/>
            </a:avLst>
          </a:prstGeom>
          <a:solidFill>
            <a:srgbClr val="E8EEF7"/>
          </a:solidFill>
          <a:ln w="6350">
            <a:solidFill>
              <a:srgbClr val="E8EE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31520" y="3931920"/>
            <a:ext cx="411480" cy="41148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3886200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Administrasi &amp; Pendaftaran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4178808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Syarat, tahapan, dan biaya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Al-Madinah Al-Kamilah  |  Booklet SMP &amp; SMA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Filosofi Pendidikan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3291840"/>
          </a:xfrm>
          <a:prstGeom prst="roundRect">
            <a:avLst>
              <a:gd name="adj" fmla="val 2222"/>
            </a:avLst>
          </a:prstGeom>
          <a:solidFill>
            <a:srgbClr val="0B2545"/>
          </a:solidFill>
          <a:ln w="6350">
            <a:solidFill>
              <a:srgbClr val="0B254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63040"/>
            <a:ext cx="33832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"Pesantren Tahfidz yang memadukan Al-Qur'an, Akhlak, dan Leadership untuk mencetak generasi Qur'ani yang mandiri, sukses, dan terus berkembang demi kemuliaan Islam."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4800600" y="1280160"/>
            <a:ext cx="146304" cy="146304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029200" y="12344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Al-Qur'an sebagai pusat, adab sebagai fondasi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4800600" y="1600200"/>
            <a:ext cx="37947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santri belajar menghafal sekaligus mengamalkan melalui pola 6T: Akhlak, Tahfidz, Tilawah, Tarjamah, Tadabbur, dan Terapan. Adab ditanamkan lebih dulu, karena kecakapan tanpa akhlak hanya menjadi kepandaian tanpa arah.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4800600" y="3017520"/>
            <a:ext cx="146304" cy="146304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29200" y="29718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sebagai bekal hidup nyata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800600" y="3337560"/>
            <a:ext cx="3794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Santri tidak hanya disiapkan untuk hafal dan santun, tetapi juga berani memimpin, berkarya, dan berwirausaha, bekal yang dipakai sepanjang hidup, bukan hanya selama di pondok.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Al-Madinah Al-Kamilah  |  Booklet SMP &amp; SMA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566160" cy="5143500"/>
          </a:xfrm>
          <a:prstGeom prst="rect">
            <a:avLst/>
          </a:prstGeom>
          <a:solidFill>
            <a:srgbClr val="0B2545"/>
          </a:solidFill>
          <a:ln w="6350">
            <a:solidFill>
              <a:srgbClr val="0B254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097280"/>
            <a:ext cx="2651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Mengikuti kurva tumbuh setiap santri, bukan satu standar untuk semua.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023360" y="777240"/>
            <a:ext cx="411480" cy="41148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663440" y="758952"/>
            <a:ext cx="3931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santri dipetakan sejak hari pertama. Kemampuan baca Qur'an, kebiasaan, dan karakter menjadi titik berangkat pembinaan, bukan disamaratakan.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023360" y="2148840"/>
            <a:ext cx="411480" cy="41148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4663440" y="2130552"/>
            <a:ext cx="3931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Rasio halaqah dijaga maksimal 1 ustadz : 12 santri, agar perkembangan setiap anak benar-benar terpantau lewat buku mutaba'ah harian.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023360" y="3520440"/>
            <a:ext cx="411480" cy="41148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3502152"/>
            <a:ext cx="3931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Capaian akhir tetap dijaga ketat lewat munaqasyah dan rapor tiga pilar. Jalan menuju ke sana disesuaikan dengan kesiapan masing-masing santri.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Visi &amp; Misi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D9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"Menjadi Pondok Pesantren yang menyiapkan generasi Qur'ani yang berakhlak, mandiri untuk sukses dan berkembang demi kemuliaan Islam."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2560320" cy="1188720"/>
          </a:xfrm>
          <a:prstGeom prst="roundRect">
            <a:avLst>
              <a:gd name="adj" fmla="val 6154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221992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8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Misi 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487168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Pendidikan Al-Qur'an berorientasi pembentukan akhlak mulia dan pengamalan harian.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91840" y="2103120"/>
            <a:ext cx="2560320" cy="1188720"/>
          </a:xfrm>
          <a:prstGeom prst="roundRect">
            <a:avLst>
              <a:gd name="adj" fmla="val 6154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74720" y="2221992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8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Misi 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3474720" y="2487168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Integrasi ilmu keislaman, ilmu pengetahuan, dan pengembangan potensi santri.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035040" y="2103120"/>
            <a:ext cx="2560320" cy="1188720"/>
          </a:xfrm>
          <a:prstGeom prst="roundRect">
            <a:avLst>
              <a:gd name="adj" fmla="val 6154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17920" y="2221992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8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Misi 3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217920" y="2487168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Membina disiplin, mandiri, percaya diri, dan kontribusi bagi umat dan bangsa.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3429000"/>
            <a:ext cx="2560320" cy="1188720"/>
          </a:xfrm>
          <a:prstGeom prst="roundRect">
            <a:avLst>
              <a:gd name="adj" fmla="val 6154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3547872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8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Misi 4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3813048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Kurikulum yang mengedepankan potensi individu dan keterampilan lewat program unggulan.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91840" y="3429000"/>
            <a:ext cx="2560320" cy="1188720"/>
          </a:xfrm>
          <a:prstGeom prst="roundRect">
            <a:avLst>
              <a:gd name="adj" fmla="val 6154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474720" y="3547872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8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Misi 5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3474720" y="3813048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kelola profesional, amanah, dan berkelanjutan.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035040" y="3429000"/>
            <a:ext cx="2560320" cy="1188720"/>
          </a:xfrm>
          <a:prstGeom prst="roundRect">
            <a:avLst>
              <a:gd name="adj" fmla="val 6154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217920" y="3547872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8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Misi 6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217920" y="3813048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Layanan pendidikan Islam yang prima dan terjangkau bagi semua kalangan.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Pilar 1: Al-Qur'an, Tahsin &amp; Tahfidz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144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 WAFA  |  turunan Misi 1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4937760" cy="3200400"/>
          </a:xfrm>
          <a:prstGeom prst="roundRect">
            <a:avLst>
              <a:gd name="adj" fmla="val 2286"/>
            </a:avLst>
          </a:prstGeom>
          <a:solidFill>
            <a:srgbClr val="E8EEF7"/>
          </a:solidFill>
          <a:ln w="6350">
            <a:solidFill>
              <a:srgbClr val="E8EEF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45920"/>
            <a:ext cx="44805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Tahsin: Tahsin </a:t>
            </a:r>
            <a:r>
              <a:rPr lang="en-US" sz="1300" dirty="0" err="1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danTartil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Talaqqi, ziyadah, dan murajaah setiap hari dalam halaqah kecil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Tasmi' berkala dan munaqasyah sebagai syarat kelulusan hafalan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Takhassus bagi santri bertarget tinggi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Tarjamah dan tadabbur agar hafalan diamalkan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Wisuda Tahfidz dan Khotmil Qur'an sebagai puncak syiar tahunan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760720" y="1417320"/>
            <a:ext cx="2834640" cy="1508760"/>
          </a:xfrm>
          <a:prstGeom prst="roundRect">
            <a:avLst>
              <a:gd name="adj" fmla="val 4848"/>
            </a:avLst>
          </a:prstGeom>
          <a:solidFill>
            <a:srgbClr val="0B2545"/>
          </a:solidFill>
          <a:ln w="6350">
            <a:solidFill>
              <a:srgbClr val="0B25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0" y="155448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28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6-30 juz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5943600" y="22860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hafalan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selama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 tahun,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santri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muqim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SMP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760720" y="3108960"/>
            <a:ext cx="2834640" cy="1508760"/>
          </a:xfrm>
          <a:prstGeom prst="roundRect">
            <a:avLst>
              <a:gd name="adj" fmla="val 4848"/>
            </a:avLst>
          </a:prstGeom>
          <a:solidFill>
            <a:srgbClr val="F28C28"/>
          </a:solidFill>
          <a:ln w="6350">
            <a:solidFill>
              <a:srgbClr val="F28C2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943600" y="324612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10-30 juz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5943600" y="397764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</a:t>
            </a:r>
            <a:r>
              <a:rPr lang="en-US" sz="1200" dirty="0" err="1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hafalan</a:t>
            </a:r>
            <a:r>
              <a:rPr lang="en-US" sz="12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 </a:t>
            </a:r>
            <a:r>
              <a:rPr lang="en-US" sz="1200" dirty="0" err="1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tahun</a:t>
            </a:r>
            <a:r>
              <a:rPr lang="en-US" sz="12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, </a:t>
            </a:r>
            <a:r>
              <a:rPr lang="en-US" sz="1200" dirty="0" err="1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santri</a:t>
            </a:r>
            <a:r>
              <a:rPr lang="en-US" sz="12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mukim SMA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Al-Madinah Al-Kamilah  |  Booklet SMP &amp; SMA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Pilar 2: Akhlak, Adab Sebelum Ilmu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144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Budaya Pondok  |  turunan Misi 1 &amp; 3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1234440" cy="640080"/>
          </a:xfrm>
          <a:prstGeom prst="roundRect">
            <a:avLst>
              <a:gd name="adj" fmla="val 11429"/>
            </a:avLst>
          </a:prstGeom>
          <a:solidFill>
            <a:srgbClr val="0B2545"/>
          </a:solidFill>
          <a:ln w="6350">
            <a:solidFill>
              <a:srgbClr val="0B254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Akhlak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911096" y="1417320"/>
            <a:ext cx="1234440" cy="640080"/>
          </a:xfrm>
          <a:prstGeom prst="roundRect">
            <a:avLst>
              <a:gd name="adj" fmla="val 11429"/>
            </a:avLst>
          </a:prstGeom>
          <a:solidFill>
            <a:srgbClr val="13315C"/>
          </a:solidFill>
          <a:ln w="6350">
            <a:solidFill>
              <a:srgbClr val="0B254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Tahfidz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273552" y="1417320"/>
            <a:ext cx="1234440" cy="640080"/>
          </a:xfrm>
          <a:prstGeom prst="roundRect">
            <a:avLst>
              <a:gd name="adj" fmla="val 11429"/>
            </a:avLst>
          </a:prstGeom>
          <a:solidFill>
            <a:srgbClr val="0B2545"/>
          </a:solidFill>
          <a:ln w="6350">
            <a:solidFill>
              <a:srgbClr val="0B254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Tilawah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4636008" y="1417320"/>
            <a:ext cx="1234440" cy="640080"/>
          </a:xfrm>
          <a:prstGeom prst="roundRect">
            <a:avLst>
              <a:gd name="adj" fmla="val 11429"/>
            </a:avLst>
          </a:prstGeom>
          <a:solidFill>
            <a:srgbClr val="13315C"/>
          </a:solidFill>
          <a:ln w="6350">
            <a:solidFill>
              <a:srgbClr val="0B254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Tarjamah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998464" y="1417320"/>
            <a:ext cx="1234440" cy="640080"/>
          </a:xfrm>
          <a:prstGeom prst="roundRect">
            <a:avLst>
              <a:gd name="adj" fmla="val 11429"/>
            </a:avLst>
          </a:prstGeom>
          <a:solidFill>
            <a:srgbClr val="0B2545"/>
          </a:solidFill>
          <a:ln w="6350">
            <a:solidFill>
              <a:srgbClr val="0B254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Tadabbur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7360920" y="1417320"/>
            <a:ext cx="1234440" cy="640080"/>
          </a:xfrm>
          <a:prstGeom prst="roundRect">
            <a:avLst>
              <a:gd name="adj" fmla="val 11429"/>
            </a:avLst>
          </a:prstGeom>
          <a:solidFill>
            <a:srgbClr val="13315C"/>
          </a:solidFill>
          <a:ln w="6350">
            <a:solidFill>
              <a:srgbClr val="0B254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Terapan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331720"/>
            <a:ext cx="3931920" cy="2286000"/>
          </a:xfrm>
          <a:prstGeom prst="roundRect">
            <a:avLst>
              <a:gd name="adj" fmla="val 3200"/>
            </a:avLst>
          </a:prstGeom>
          <a:solidFill>
            <a:srgbClr val="E8EEF7"/>
          </a:solidFill>
          <a:ln w="6350">
            <a:solidFill>
              <a:srgbClr val="E8EEF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63440" y="2331720"/>
            <a:ext cx="3931920" cy="2286000"/>
          </a:xfrm>
          <a:prstGeom prst="roundRect">
            <a:avLst>
              <a:gd name="adj" fmla="val 3200"/>
            </a:avLst>
          </a:prstGeom>
          <a:solidFill>
            <a:srgbClr val="FDEBD8"/>
          </a:solidFill>
          <a:ln w="6350">
            <a:solidFill>
              <a:srgbClr val="FDEBD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560320"/>
            <a:ext cx="3474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Sholat berjamaah, dzikir pagi-petang, dan qiyamullail terbimbing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Praktik 5S: Senyum, Salam, Sapa, Sopan, Santun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Halaqah tarbiyah pekanan bersama musyrif tetap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2560320"/>
            <a:ext cx="3474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Kemandirian: piket, mengurus diri sendiri, manajemen waktu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Disiplin restoratif, tanpa hukuman fisik dan kekerasan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Kepedulian sosial dan kelestarian lingkungan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Al-Madinah Al-Kamilah  |  Booklet SMP &amp; SMA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Pilar 3: Leadership, Memimpin &amp; Berkarya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144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Entrepreneurship dan pengembangan minat  |  turunan Misi 2 &amp; 4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2560320" cy="3200400"/>
          </a:xfrm>
          <a:prstGeom prst="roundRect">
            <a:avLst>
              <a:gd name="adj" fmla="val 2857"/>
            </a:avLst>
          </a:prstGeom>
          <a:solidFill>
            <a:srgbClr val="E8EEF7"/>
          </a:solidFill>
          <a:ln w="6350">
            <a:solidFill>
              <a:srgbClr val="E8EEF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600200"/>
            <a:ext cx="457200" cy="45720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945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Kepemimpinan Santri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606040"/>
            <a:ext cx="2194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Dewan Santri mengelola kegiatan dan kepanitiaan nyata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Camp berjenjang setiap tahun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Simulasi pengambilan keputusan di halaqah tarbiyah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291840" y="1417320"/>
            <a:ext cx="2560320" cy="3200400"/>
          </a:xfrm>
          <a:prstGeom prst="roundRect">
            <a:avLst>
              <a:gd name="adj" fmla="val 2857"/>
            </a:avLst>
          </a:prstGeom>
          <a:solidFill>
            <a:srgbClr val="FDEBD8"/>
          </a:solidFill>
          <a:ln w="6350">
            <a:solidFill>
              <a:srgbClr val="FDEBD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74720" y="1600200"/>
            <a:ext cx="457200" cy="45720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474720" y="21945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Entrepreneurship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474720" y="2606040"/>
            <a:ext cx="2194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Day dan Business Project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Modal, produksi, penjualan, laporan laba-rugi, dan sedekah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Kunjungan ke UMKM sekitar pondok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035040" y="1417320"/>
            <a:ext cx="2560320" cy="3200400"/>
          </a:xfrm>
          <a:prstGeom prst="roundRect">
            <a:avLst>
              <a:gd name="adj" fmla="val 2857"/>
            </a:avLst>
          </a:prstGeom>
          <a:solidFill>
            <a:srgbClr val="E8EEF7"/>
          </a:solidFill>
          <a:ln w="6350">
            <a:solidFill>
              <a:srgbClr val="E8EE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17920" y="1600200"/>
            <a:ext cx="457200" cy="45720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217920" y="21945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Minat &amp; Bakat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217920" y="2606040"/>
            <a:ext cx="2194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Tilawah, public speaking, memanah, silat, renang, futsal, seni Islami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Wajib menekuni minimal satu bidang hingga tuntas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Proyek integrasi ilmu agama dan isu sosial-lingkungan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Al-Madinah Al-Kamilah  |  Booklet SMP &amp; SMA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Rubrik Perkembangan Santri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144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Jenjang SMP (kelas 7-9) dan SMA (kelas 10-12): tuntutan kemandirian terus meningkat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2560320" cy="3017520"/>
          </a:xfrm>
          <a:prstGeom prst="roundRect">
            <a:avLst>
              <a:gd name="adj" fmla="val 2857"/>
            </a:avLst>
          </a:prstGeom>
          <a:solidFill>
            <a:srgbClr val="E8EEF7"/>
          </a:solidFill>
          <a:ln w="6350">
            <a:solidFill>
              <a:srgbClr val="E8EEF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459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1331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Perlu bimbingan penuh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01752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Santri menjalankan hafalan, ibadah, atau tugas hanya dengan pendampingan konsisten dari ustadz/musyrif.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91840" y="1508760"/>
            <a:ext cx="2560320" cy="3017520"/>
          </a:xfrm>
          <a:prstGeom prst="roundRect">
            <a:avLst>
              <a:gd name="adj" fmla="val 2857"/>
            </a:avLst>
          </a:prstGeom>
          <a:solidFill>
            <a:srgbClr val="E8EEF7"/>
          </a:solidFill>
          <a:ln w="6350">
            <a:solidFill>
              <a:srgbClr val="E8EEF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520440" y="16459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1331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800" dirty="0"/>
          </a:p>
        </p:txBody>
      </p:sp>
      <p:sp>
        <p:nvSpPr>
          <p:cNvPr id="10" name="Text 8"/>
          <p:cNvSpPr txBox="1"/>
          <p:nvPr/>
        </p:nvSpPr>
        <p:spPr>
          <a:xfrm>
            <a:off x="352044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Sesekali perlu bimbingan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520440" y="301752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Santri sudah bisa berjalan sendiri, namun sesekali masih butuh arahan atau pengingat.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035040" y="1508760"/>
            <a:ext cx="2560320" cy="3017520"/>
          </a:xfrm>
          <a:prstGeom prst="roundRect">
            <a:avLst>
              <a:gd name="adj" fmla="val 2857"/>
            </a:avLst>
          </a:prstGeom>
          <a:solidFill>
            <a:srgbClr val="0B2545"/>
          </a:solidFill>
          <a:ln w="6350">
            <a:solidFill>
              <a:srgbClr val="0B254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63640" y="16459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F28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626364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Mandiri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263640" y="301752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Santri menjalankan tanggung jawabnya secara konsisten tanpa perlu diingatkan atau diawasi.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Al-Madinah Al-Kamilah  |  Booklet SMP &amp; SMA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Tujuh Profil Lulusan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84048" cy="384048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1051560" y="116128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Qur'ani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43560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Membaca sesuai tajwid, hafalan sesuai target jenjang, Al-Qur'an sebagai pedoman hidup.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029968"/>
            <a:ext cx="384048" cy="384048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2002536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Berakhlak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2276856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Santun, jujur, amanah, berbakti kepada orang tua, hormat kepada guru.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871216"/>
            <a:ext cx="384048" cy="384048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2843784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Mandiri &amp; Berkarakter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3118104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Disiplin, percaya diri, tangguh, konsisten dalam ibadah dan keseharian.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712464"/>
            <a:ext cx="384048" cy="384048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051560" y="368503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Berwawasan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959352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Berpikir logis, literat, mampu memecahkan masalah dan mengintegrasikan ilmu.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4709160" y="1188720"/>
            <a:ext cx="384048" cy="384048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212080" y="116128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Berjiwa Leadership &amp; Entrepreneur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5212080" y="143560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Pernah memimpin, punya pengalaman wirausaha, menguasai satu bidang minat.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4709160" y="2029968"/>
            <a:ext cx="384048" cy="384048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212080" y="2002536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Peduli &amp; Kontributif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212080" y="2276856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Peka pada persoalan sosial-lingkungan, aktif berbagi dan bekerja sama.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4709160" y="2871216"/>
            <a:ext cx="384048" cy="384048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212080" y="2843784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Siap Sukses &amp; Berkembang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212080" y="3118104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Punya tujuan hidup, siap melanjutkan pendidikan atau berkarya dengan mental matang.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709160" y="3703320"/>
            <a:ext cx="3886200" cy="777240"/>
          </a:xfrm>
          <a:prstGeom prst="roundRect">
            <a:avLst>
              <a:gd name="adj" fmla="val 9412"/>
            </a:avLst>
          </a:prstGeom>
          <a:solidFill>
            <a:srgbClr val="0B2545"/>
          </a:solidFill>
          <a:ln w="6350">
            <a:solidFill>
              <a:srgbClr val="0B254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937760" y="3794760"/>
            <a:ext cx="3429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Diukur lewat rapor tiga pilar: Al-Qur'an, Akhlak, dan Leadership.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Al-Madinah Al-Kamilah  |  Booklet SMP &amp; SMA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Kecakapan Nyata Santri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2560320" cy="1508760"/>
          </a:xfrm>
          <a:prstGeom prst="roundRect">
            <a:avLst>
              <a:gd name="adj" fmla="val 4848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463040"/>
            <a:ext cx="274320" cy="27432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8745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Memimpin kelompok kecil dan mengelola kepanitiaan dari awal sampai selesai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291840" y="1280160"/>
            <a:ext cx="2560320" cy="1508760"/>
          </a:xfrm>
          <a:prstGeom prst="roundRect">
            <a:avLst>
              <a:gd name="adj" fmla="val 4848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474720" y="1463040"/>
            <a:ext cx="274320" cy="27432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3474720" y="18745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Merancang, memproduksi, dan menjual produk sederhana, lalu melaporkan untung-rugi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560320" cy="1508760"/>
          </a:xfrm>
          <a:prstGeom prst="roundRect">
            <a:avLst>
              <a:gd name="adj" fmla="val 4848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0" y="1463040"/>
            <a:ext cx="274320" cy="27432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217920" y="18745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Tampil dan menyampaikan gagasan di depan wali santri dan masyarakat sekitar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2971800"/>
            <a:ext cx="2560320" cy="1508760"/>
          </a:xfrm>
          <a:prstGeom prst="roundRect">
            <a:avLst>
              <a:gd name="adj" fmla="val 4848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31520" y="3154680"/>
            <a:ext cx="274320" cy="27432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731520" y="35661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Menyelesaikan masalah lewat musyawarah dan pendekatan restoratif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291840" y="2971800"/>
            <a:ext cx="2560320" cy="1508760"/>
          </a:xfrm>
          <a:prstGeom prst="roundRect">
            <a:avLst>
              <a:gd name="adj" fmla="val 4848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474720" y="3154680"/>
            <a:ext cx="274320" cy="27432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3474720" y="35661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Menjaga hafalan secara mandiri tanpa terus-menerus diingatkan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035040" y="2971800"/>
            <a:ext cx="2560320" cy="1508760"/>
          </a:xfrm>
          <a:prstGeom prst="roundRect">
            <a:avLst>
              <a:gd name="adj" fmla="val 4848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17920" y="3154680"/>
            <a:ext cx="274320" cy="27432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217920" y="35661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Menekuni minimal satu bidang minat hingga punya portofolio nyata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FFD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Al-Madinah Al-Kamilah  |  Booklet SMP &amp; SMA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Syarat &amp; Tahap Pendaftaran Santri Baru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2560320" cy="3383280"/>
          </a:xfrm>
          <a:prstGeom prst="roundRect">
            <a:avLst>
              <a:gd name="adj" fmla="val 2857"/>
            </a:avLst>
          </a:prstGeom>
          <a:solidFill>
            <a:srgbClr val="E8EEF7"/>
          </a:solidFill>
          <a:ln w="6350">
            <a:solidFill>
              <a:srgbClr val="E8EEF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411480" cy="41148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Berkas Administrasi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33172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Formulir pendaftaran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Fotokopi rapor/ijazah terakhir dilegalisir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Fotokopi akta kelahiran dan Kartu Keluarga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Fotokopi KTP orang tua/wali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foto 3x4 terbaru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Surat mutasi dapodik (bagi santri pindahan)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91840" y="1188720"/>
            <a:ext cx="2560320" cy="3383280"/>
          </a:xfrm>
          <a:prstGeom prst="roundRect">
            <a:avLst>
              <a:gd name="adj" fmla="val 2857"/>
            </a:avLst>
          </a:prstGeom>
          <a:solidFill>
            <a:srgbClr val="FDEBD8"/>
          </a:solidFill>
          <a:ln w="6350">
            <a:solidFill>
              <a:srgbClr val="FDEBD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74720" y="1371600"/>
            <a:ext cx="411480" cy="41148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3474720" y="19202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Asesmen Santri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474720" y="233172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 baca Al-Qur'an dan pemetaan tahsin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 skolastik dasar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Portofolio minat dan bakat (khusus jenjang SMA)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035040" y="1188720"/>
            <a:ext cx="2560320" cy="3383280"/>
          </a:xfrm>
          <a:prstGeom prst="roundRect">
            <a:avLst>
              <a:gd name="adj" fmla="val 2857"/>
            </a:avLst>
          </a:prstGeom>
          <a:solidFill>
            <a:srgbClr val="E8EEF7"/>
          </a:solidFill>
          <a:ln w="6350">
            <a:solidFill>
              <a:srgbClr val="E8EE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217920" y="1371600"/>
            <a:ext cx="411480" cy="411480"/>
          </a:xfrm>
          <a:prstGeom prst="ellipse">
            <a:avLst/>
          </a:prstGeom>
          <a:solidFill>
            <a:srgbClr val="F28C28"/>
          </a:solidFill>
          <a:ln w="6350">
            <a:solidFill>
              <a:srgbClr val="F28C2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217920" y="19202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Wawancara &amp; Pleno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217920" y="233172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Wawancara komitmen orang tua dan santri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Sidang pleno kelulusan oleh Mudir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Daftar ulang dan penerbitan SK Penerimaan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Al-Madinah Al-Kamilah  |  Booklet SMP &amp; SMA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Biaya Pendaftaran Siswa Baru: SMP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468880" cy="1737360"/>
          </a:xfrm>
          <a:prstGeom prst="roundRect">
            <a:avLst>
              <a:gd name="adj" fmla="val 4211"/>
            </a:avLst>
          </a:prstGeom>
          <a:solidFill>
            <a:srgbClr val="0B2545"/>
          </a:solidFill>
          <a:ln w="6350">
            <a:solidFill>
              <a:srgbClr val="0B254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4173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FD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Uang Masuk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78308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28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Rp6.888.000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315468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FDEBD8"/>
          </a:solidFill>
          <a:ln w="6350">
            <a:solidFill>
              <a:srgbClr val="FDEBD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33375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Infaq Pembangunan bisa diangsur selama 3 tahun.</a:t>
            </a:r>
            <a:endParaRPr lang="en-US" sz="13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246120" y="1234440"/>
          <a:ext cx="5349240" cy="3072384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Jenis Biaya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Jumlah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Keterangan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 Formulir Pendaftaran + Tes Pemetaan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Rp400.000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Dibayarkan saat mengisi form pendaftaran di admission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 Infaq Pembangunan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Rp2.858.000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Bisa diangsur selama 3 tahun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 Biaya Seragam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Rp350.000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Dibayarkan saat awal masuk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 Biaya SPP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Rp980.000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Dibayarkan sepekan sebelum aktif pembelajaran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 Biaya Kegiatan 1 Tahun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Rp2.000.000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Dibayarkan di awal tahun pembelajaran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 Buku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Rp300.000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Dibayarkan di awal tahun pembelajaran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720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Rp6.888.000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 6"/>
          <p:cNvSpPr txBox="1"/>
          <p:nvPr/>
        </p:nvSpPr>
        <p:spPr>
          <a:xfrm>
            <a:off x="3246120" y="4434840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Rincian biaya jenjang SMA: [menyusul]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Informasi Pendaftaran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8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Lokasi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7276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Kecamatan Buduran, Kabupaten Sidoarjo, Jawa Timur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8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Admission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53288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D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[nomor WA]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20040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8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49300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D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[alamat email]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709160" y="128016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8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709160" y="157276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D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[@akun]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709160" y="224028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8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Pembayaran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4709160" y="253288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D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[___]  No. Rek. [___]  a.n. [___]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709160" y="320040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8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709160" y="349300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D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[website]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D9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Menghafal Al-Qur'an, Menumbuhkan Akhlak, Mengembangkan Leadership.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1192</Words>
  <Application>Microsoft Office PowerPoint</Application>
  <PresentationFormat>On-screen Show (16:9)</PresentationFormat>
  <Paragraphs>214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Booklet SMP &amp; SMA - Al-Madinah Al-Kamilah</dc:title>
  <dc:subject>PptxGenJS Presentation</dc:subject>
  <dc:creator>PptxGenJS</dc:creator>
  <cp:lastModifiedBy>arfandi2005@gmail.com</cp:lastModifiedBy>
  <cp:revision>2</cp:revision>
  <dcterms:created xsi:type="dcterms:W3CDTF">2026-09-28T08:18:38Z</dcterms:created>
  <dcterms:modified xsi:type="dcterms:W3CDTF">2026-09-28T08:46:13Z</dcterms:modified>
</cp:coreProperties>
</file>